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</p:sldMasterIdLst>
  <p:notesMasterIdLst>
    <p:notesMasterId r:id="rId28"/>
  </p:notesMasterIdLst>
  <p:sldIdLst>
    <p:sldId id="256" r:id="rId2"/>
    <p:sldId id="330" r:id="rId3"/>
    <p:sldId id="264" r:id="rId4"/>
    <p:sldId id="292" r:id="rId5"/>
    <p:sldId id="305" r:id="rId6"/>
    <p:sldId id="303" r:id="rId7"/>
    <p:sldId id="296" r:id="rId8"/>
    <p:sldId id="333" r:id="rId9"/>
    <p:sldId id="325" r:id="rId10"/>
    <p:sldId id="307" r:id="rId11"/>
    <p:sldId id="334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35" r:id="rId21"/>
    <p:sldId id="257" r:id="rId22"/>
    <p:sldId id="265" r:id="rId23"/>
    <p:sldId id="329" r:id="rId24"/>
    <p:sldId id="332" r:id="rId25"/>
    <p:sldId id="336" r:id="rId26"/>
    <p:sldId id="337" r:id="rId27"/>
  </p:sldIdLst>
  <p:sldSz cx="12192000" cy="6858000"/>
  <p:notesSz cx="6997700" cy="9271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D1B"/>
    <a:srgbClr val="E2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1" autoAdjust="0"/>
  </p:normalViewPr>
  <p:slideViewPr>
    <p:cSldViewPr snapToGrid="0">
      <p:cViewPr varScale="1">
        <p:scale>
          <a:sx n="107" d="100"/>
          <a:sy n="107" d="100"/>
        </p:scale>
        <p:origin x="10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2337" cy="465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63744" y="0"/>
            <a:ext cx="3032337" cy="465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58875"/>
            <a:ext cx="5562600" cy="31289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9770" y="4461669"/>
            <a:ext cx="5598160" cy="3650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05840"/>
            <a:ext cx="3032337" cy="465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63744" y="8805840"/>
            <a:ext cx="3032337" cy="465159"/>
          </a:xfrm>
          <a:prstGeom prst="rect">
            <a:avLst/>
          </a:prstGeom>
          <a:noFill/>
          <a:ln>
            <a:noFill/>
          </a:ln>
        </p:spPr>
        <p:txBody>
          <a:bodyPr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6915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99770" y="4461669"/>
            <a:ext cx="5598160" cy="36504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58875"/>
            <a:ext cx="5562600" cy="31289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77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51116" y="274638"/>
            <a:ext cx="1083128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0000"/>
              </a:buClr>
              <a:buFont typeface="Century Gothic"/>
              <a:buNone/>
              <a:defRPr sz="3300" b="0" i="0" u="none" strike="noStrike" cap="none">
                <a:solidFill>
                  <a:srgbClr val="8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51116" y="1600200"/>
            <a:ext cx="10831282" cy="3950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557213" marR="0" lvl="1" indent="-80962" algn="l" rtl="0">
              <a:spcBef>
                <a:spcPts val="420"/>
              </a:spcBef>
              <a:buClr>
                <a:srgbClr val="2D2E2B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2D2E2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57250" marR="0" lvl="2" indent="-57150" algn="l" rtl="0">
              <a:spcBef>
                <a:spcPts val="360"/>
              </a:spcBef>
              <a:buClr>
                <a:srgbClr val="54565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200150" marR="0" lvl="3" indent="-76200" algn="l" rtl="0">
              <a:spcBef>
                <a:spcPts val="300"/>
              </a:spcBef>
              <a:buClr>
                <a:srgbClr val="54565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543050" marR="0" lvl="4" indent="-76200" algn="l" rtl="0">
              <a:spcBef>
                <a:spcPts val="300"/>
              </a:spcBef>
              <a:buClr>
                <a:srgbClr val="54565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152401"/>
            <a:ext cx="105155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680023"/>
              </a:buClr>
              <a:buFont typeface="Tahoma"/>
              <a:buNone/>
              <a:defRPr sz="2400" b="1" i="0" u="none" strike="noStrike" cap="none">
                <a:solidFill>
                  <a:srgbClr val="68002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1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996" y="274638"/>
            <a:ext cx="1066740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entury Gothic"/>
              <a:buNone/>
              <a:defRPr sz="33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996" y="1600200"/>
            <a:ext cx="10667402" cy="3950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557213" marR="0" lvl="1" indent="-80962" algn="l" rtl="0">
              <a:spcBef>
                <a:spcPts val="420"/>
              </a:spcBef>
              <a:buClr>
                <a:srgbClr val="2D2E2B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2D2E2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857250" marR="0" lvl="2" indent="-57150" algn="l" rtl="0">
              <a:spcBef>
                <a:spcPts val="360"/>
              </a:spcBef>
              <a:buClr>
                <a:srgbClr val="54565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200150" marR="0" lvl="3" indent="-76200" algn="l" rtl="0">
              <a:spcBef>
                <a:spcPts val="300"/>
              </a:spcBef>
              <a:buClr>
                <a:srgbClr val="54565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543050" marR="0" lvl="4" indent="-76200" algn="l" rtl="0">
              <a:spcBef>
                <a:spcPts val="300"/>
              </a:spcBef>
              <a:buClr>
                <a:srgbClr val="54565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5617" y="6019801"/>
            <a:ext cx="12014782" cy="45718"/>
          </a:xfrm>
          <a:prstGeom prst="rect">
            <a:avLst/>
          </a:prstGeom>
          <a:solidFill>
            <a:srgbClr val="760027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" name="Shape 13" descr="http://intranet.hpc.msstate.edu/forms/logo/CAVS_logo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615" y="6172201"/>
            <a:ext cx="1916385" cy="61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19" y="6172201"/>
            <a:ext cx="4143456" cy="612285"/>
          </a:xfrm>
          <a:prstGeom prst="rect">
            <a:avLst/>
          </a:prstGeom>
          <a:noFill/>
          <a:ln>
            <a:noFill/>
          </a:ln>
          <a:effectLst>
            <a:outerShdw blurRad="50799" dist="12700" dir="2700000" algn="tl" rotWithShape="0">
              <a:srgbClr val="000000">
                <a:alpha val="40000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nb10@psu.edu" TargetMode="External"/><Relationship Id="rId2" Type="http://schemas.openxmlformats.org/officeDocument/2006/relationships/hyperlink" Target="mailto:b.martin@upct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51116" y="1878849"/>
            <a:ext cx="10831282" cy="2260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6081B"/>
              </a:buClr>
              <a:buSzPct val="25000"/>
              <a:buFont typeface="Tahoma"/>
              <a:buNone/>
            </a:pPr>
            <a:r>
              <a:rPr lang="en-US" sz="4800" b="1" i="0" u="none" strike="noStrike" cap="none" dirty="0">
                <a:solidFill>
                  <a:srgbClr val="66081B"/>
                </a:solidFill>
                <a:latin typeface="Tahoma"/>
                <a:ea typeface="Tahoma"/>
                <a:cs typeface="Tahoma"/>
                <a:sym typeface="Tahoma"/>
              </a:rPr>
              <a:t>Exploring Simulator Options for MDOT Maintenance and Transit Operator Training</a:t>
            </a:r>
            <a:br>
              <a:rPr lang="en-US" sz="2400" dirty="0">
                <a:solidFill>
                  <a:srgbClr val="66081B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2400" dirty="0">
              <a:solidFill>
                <a:srgbClr val="66081B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66081B"/>
              </a:buClr>
              <a:buSzPct val="25000"/>
              <a:buFont typeface="Tahoma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MSU CAVS:  Daniel Carruth, John McGinley</a:t>
            </a:r>
            <a:br>
              <a:rPr lang="en-US" sz="2400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MDOT:  Cindy Smith, Rhea Vincent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A32-A1B6-429E-ABD6-B7DAF34C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596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Transit Driving Simulators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A6658-C81C-4DE3-9B90-797A50C2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492" y="1029377"/>
            <a:ext cx="8643413" cy="272749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dirty="0"/>
              <a:t>Most providers deliver standard curriculum, pre-loaded scenarios, maps, etc.</a:t>
            </a:r>
          </a:p>
          <a:p>
            <a:pPr lvl="1"/>
            <a:r>
              <a:rPr lang="en-US" sz="2000" dirty="0"/>
              <a:t> Providers can provide custom scenarios</a:t>
            </a:r>
          </a:p>
          <a:p>
            <a:r>
              <a:rPr lang="en-US" sz="2000" dirty="0"/>
              <a:t> Complete solutions available from at least 3 driving simulation vendors</a:t>
            </a:r>
          </a:p>
          <a:p>
            <a:pPr lvl="1"/>
            <a:r>
              <a:rPr lang="en-US" sz="2000" dirty="0"/>
              <a:t> Customizable software and hardware</a:t>
            </a:r>
          </a:p>
          <a:p>
            <a:pPr lvl="1"/>
            <a:r>
              <a:rPr lang="en-US" sz="2000" dirty="0"/>
              <a:t>Widely used</a:t>
            </a:r>
          </a:p>
          <a:p>
            <a:pPr lvl="1"/>
            <a:r>
              <a:rPr lang="en-US" sz="2000" dirty="0"/>
              <a:t>Standard training materials</a:t>
            </a:r>
          </a:p>
          <a:p>
            <a:pPr marL="6096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E2C3B-D118-41FE-84C5-55F1DFD4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242" y="3612139"/>
            <a:ext cx="3060976" cy="206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82C51-1575-41B2-BB1C-D02445DB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68" y="3324234"/>
            <a:ext cx="5351801" cy="2480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0E2DB-E818-47D0-9D7B-1FF7BC31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2" y="3410276"/>
            <a:ext cx="2512053" cy="23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A32-A1B6-429E-ABD6-B7DAF34C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596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Transit Driving Simulator 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A6658-C81C-4DE3-9B90-797A50C2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3199" y="2387827"/>
            <a:ext cx="6915148" cy="2778181"/>
          </a:xfrm>
        </p:spPr>
        <p:txBody>
          <a:bodyPr/>
          <a:lstStyle/>
          <a:p>
            <a:pPr marL="177800" indent="0">
              <a:buNone/>
            </a:pPr>
            <a:r>
              <a:rPr lang="en-US" sz="6000" dirty="0"/>
              <a:t>Pick one!</a:t>
            </a:r>
          </a:p>
        </p:txBody>
      </p:sp>
    </p:spTree>
    <p:extLst>
      <p:ext uri="{BB962C8B-B14F-4D97-AF65-F5344CB8AC3E}">
        <p14:creationId xmlns:p14="http://schemas.microsoft.com/office/powerpoint/2010/main" val="423847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D2B8-A589-4284-A439-908C2EC6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9338"/>
            <a:ext cx="10515599" cy="381000"/>
          </a:xfrm>
        </p:spPr>
        <p:txBody>
          <a:bodyPr/>
          <a:lstStyle/>
          <a:p>
            <a:r>
              <a:rPr lang="en-US" sz="3600" b="0" dirty="0">
                <a:solidFill>
                  <a:srgbClr val="772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 Review: Maintenance Operator Simulation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B028D-920A-4E89-A202-77E6AAE9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105277"/>
            <a:ext cx="10515599" cy="5452686"/>
          </a:xfrm>
        </p:spPr>
        <p:txBody>
          <a:bodyPr/>
          <a:lstStyle/>
          <a:p>
            <a:r>
              <a:rPr lang="en-US" dirty="0"/>
              <a:t>Limited or no commercial simulators for tractor operators</a:t>
            </a:r>
          </a:p>
          <a:p>
            <a:pPr lvl="1"/>
            <a:r>
              <a:rPr lang="en-US" dirty="0"/>
              <a:t>Even less evidence of commercial simulators for rollover prevention</a:t>
            </a:r>
          </a:p>
          <a:p>
            <a:r>
              <a:rPr lang="en-US" dirty="0"/>
              <a:t> Range of Agricultural and Construction Simulation platforms</a:t>
            </a:r>
          </a:p>
          <a:p>
            <a:pPr lvl="1"/>
            <a:r>
              <a:rPr lang="en-US" dirty="0"/>
              <a:t>Earth movers, cranes, front-end loaders, etc.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No farm tractors</a:t>
            </a:r>
          </a:p>
          <a:p>
            <a:r>
              <a:rPr lang="en-US" dirty="0"/>
              <a:t> Recent research on Tractor Roll Over Protection Systems and driving simulators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Kihl</a:t>
            </a:r>
            <a:r>
              <a:rPr lang="en-US" dirty="0"/>
              <a:t> and Wolf – Snowplow simulators</a:t>
            </a:r>
          </a:p>
          <a:p>
            <a:pPr lvl="1"/>
            <a:r>
              <a:rPr lang="en-US" dirty="0"/>
              <a:t> Gonzalez et al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Llaras</a:t>
            </a:r>
            <a:r>
              <a:rPr lang="en-US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342488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2B94-958C-4B0B-953D-16F5CB3A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2426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Gonzalez, et al, 2017 – Tractor Driving Simulator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3B00-6F4F-4E20-BA3B-6C76772C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96705"/>
            <a:ext cx="10515599" cy="5380258"/>
          </a:xfrm>
        </p:spPr>
        <p:txBody>
          <a:bodyPr/>
          <a:lstStyle/>
          <a:p>
            <a:r>
              <a:rPr lang="en-US" dirty="0"/>
              <a:t> EU research project</a:t>
            </a:r>
          </a:p>
          <a:p>
            <a:r>
              <a:rPr lang="en-US" dirty="0"/>
              <a:t> 40% of serious injuries and deaths in tractor rollover occurred when foldable ROPS was not deployed</a:t>
            </a:r>
          </a:p>
          <a:p>
            <a:r>
              <a:rPr lang="en-US" dirty="0"/>
              <a:t> Project developed a VR HMD-based simulator to familiarize operators in use of ROPS</a:t>
            </a:r>
          </a:p>
          <a:p>
            <a:r>
              <a:rPr lang="en-US" dirty="0"/>
              <a:t> Used Gaming Technologies</a:t>
            </a:r>
          </a:p>
          <a:p>
            <a:pPr lvl="1"/>
            <a:r>
              <a:rPr lang="en-US" dirty="0"/>
              <a:t> Built using Unity, NVIDIA PhysX, etc.</a:t>
            </a:r>
          </a:p>
          <a:p>
            <a:pPr lvl="1"/>
            <a:r>
              <a:rPr lang="en-US" dirty="0"/>
              <a:t> Custom motion base developed by University of Valencia</a:t>
            </a:r>
          </a:p>
          <a:p>
            <a:pPr lvl="1"/>
            <a:r>
              <a:rPr lang="en-US" dirty="0"/>
              <a:t> Modeled on CASE IH-2120 Tractor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DFD35-7658-4199-AECD-8E01FD4E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851" y="4332678"/>
            <a:ext cx="3978574" cy="16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644C-12B5-4C41-9870-7EDD1C4B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3863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Gonzalez Simulator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1D09B-A96A-4DC2-9E03-88F7200C5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CA268-0D21-4157-AAF7-B5B3E347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91" y="1362358"/>
            <a:ext cx="9591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4DF5-3D37-467F-A62C-E8FFDA32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037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Gonzalez Simulator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7F2C3-6D4B-4A4F-B3D5-6BCB86A67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5881"/>
            <a:ext cx="10515599" cy="5181082"/>
          </a:xfrm>
        </p:spPr>
        <p:txBody>
          <a:bodyPr/>
          <a:lstStyle/>
          <a:p>
            <a:r>
              <a:rPr lang="en-US" dirty="0"/>
              <a:t> Participant feedback</a:t>
            </a:r>
          </a:p>
          <a:p>
            <a:pPr lvl="1"/>
            <a:r>
              <a:rPr lang="en-US" dirty="0"/>
              <a:t> Students in training courses made fewer errors in deploying the ROPS</a:t>
            </a:r>
          </a:p>
          <a:p>
            <a:pPr lvl="1"/>
            <a:r>
              <a:rPr lang="en-US" dirty="0"/>
              <a:t> Perception of risk and safety increased after the simulator experience</a:t>
            </a:r>
          </a:p>
          <a:p>
            <a:pPr lvl="1"/>
            <a:r>
              <a:rPr lang="en-US" dirty="0"/>
              <a:t> Participants believe tractor driving simulator can help them drive more safely</a:t>
            </a:r>
          </a:p>
          <a:p>
            <a:pPr lvl="1"/>
            <a:r>
              <a:rPr lang="en-US" dirty="0"/>
              <a:t> All participants considered training to be a very positive experience</a:t>
            </a:r>
          </a:p>
        </p:txBody>
      </p:sp>
    </p:spTree>
    <p:extLst>
      <p:ext uri="{BB962C8B-B14F-4D97-AF65-F5344CB8AC3E}">
        <p14:creationId xmlns:p14="http://schemas.microsoft.com/office/powerpoint/2010/main" val="158597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3BE0-B869-4241-A6FF-B3BE068C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82" y="152400"/>
            <a:ext cx="11191664" cy="661987"/>
          </a:xfrm>
        </p:spPr>
        <p:txBody>
          <a:bodyPr/>
          <a:lstStyle/>
          <a:p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Lleras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, et al, 2016 – Open source tractor driving simulator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80849-4B03-48A2-9B7B-47454221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42384"/>
            <a:ext cx="10515599" cy="5434579"/>
          </a:xfrm>
        </p:spPr>
        <p:txBody>
          <a:bodyPr/>
          <a:lstStyle/>
          <a:p>
            <a:r>
              <a:rPr lang="en-US" dirty="0"/>
              <a:t> Penn State research project for Northeast Center for Occupational Health and Safety</a:t>
            </a:r>
          </a:p>
          <a:p>
            <a:r>
              <a:rPr lang="en-US" dirty="0"/>
              <a:t> 43% of tractor deaths associated with overturn incidents</a:t>
            </a:r>
          </a:p>
          <a:p>
            <a:r>
              <a:rPr lang="en-US" dirty="0"/>
              <a:t> Develop simulator for tractor stability tests</a:t>
            </a:r>
          </a:p>
          <a:p>
            <a:pPr lvl="1"/>
            <a:r>
              <a:rPr lang="en-US" dirty="0"/>
              <a:t> Reduce costs associated with driving simulation systems</a:t>
            </a:r>
          </a:p>
          <a:p>
            <a:r>
              <a:rPr lang="en-US" dirty="0"/>
              <a:t> Viewing directions</a:t>
            </a:r>
          </a:p>
          <a:p>
            <a:pPr lvl="1"/>
            <a:r>
              <a:rPr lang="en-US" dirty="0"/>
              <a:t> Tractor drivers often look to side and rear of vehicle</a:t>
            </a:r>
          </a:p>
          <a:p>
            <a:pPr lvl="1"/>
            <a:r>
              <a:rPr lang="en-US" dirty="0"/>
              <a:t> Simulator must provide 360 degree FOV</a:t>
            </a:r>
          </a:p>
          <a:p>
            <a:r>
              <a:rPr lang="en-US" dirty="0"/>
              <a:t> Slope – 12 to 15 degrees requires motion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1A2FE-E9AB-4155-B50F-FEA5FCAB1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445" y="3306118"/>
            <a:ext cx="31623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ABB4-0FB9-4E96-9965-1CCBF32D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1"/>
            <a:ext cx="10515599" cy="381000"/>
          </a:xfrm>
        </p:spPr>
        <p:txBody>
          <a:bodyPr/>
          <a:lstStyle/>
          <a:p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Lleras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simulator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18C2-A701-42C9-921C-9BDFA446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0646"/>
            <a:ext cx="7490988" cy="5226349"/>
          </a:xfrm>
        </p:spPr>
        <p:txBody>
          <a:bodyPr/>
          <a:lstStyle/>
          <a:p>
            <a:r>
              <a:rPr lang="en-US" dirty="0"/>
              <a:t> 360 degree multi-panel screen display</a:t>
            </a:r>
          </a:p>
          <a:p>
            <a:r>
              <a:rPr lang="en-US" dirty="0"/>
              <a:t> Custom motion base</a:t>
            </a:r>
          </a:p>
          <a:p>
            <a:pPr lvl="1"/>
            <a:r>
              <a:rPr lang="en-US" dirty="0"/>
              <a:t> Based on Moog industrial robot</a:t>
            </a:r>
          </a:p>
          <a:p>
            <a:pPr lvl="1"/>
            <a:r>
              <a:rPr lang="en-US" dirty="0"/>
              <a:t> Electric linear actuators, roll angle sensors</a:t>
            </a:r>
          </a:p>
          <a:p>
            <a:r>
              <a:rPr lang="en-US" dirty="0"/>
              <a:t> Visuals</a:t>
            </a:r>
          </a:p>
          <a:p>
            <a:pPr lvl="1"/>
            <a:r>
              <a:rPr lang="en-US" dirty="0"/>
              <a:t> Built on robot control software (ROS) and associated simulation software (Gazebo)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EF155-06FE-423C-9746-2C420D26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951" y="533401"/>
            <a:ext cx="36195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D90C-F2AB-4298-9B94-7C8E1930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7073"/>
            <a:ext cx="10515599" cy="381000"/>
          </a:xfrm>
        </p:spPr>
        <p:txBody>
          <a:bodyPr/>
          <a:lstStyle/>
          <a:p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Lleras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simulator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E9D51-CED5-4816-8F10-8A08FD3F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43036"/>
            <a:ext cx="10515599" cy="5262563"/>
          </a:xfrm>
        </p:spPr>
        <p:txBody>
          <a:bodyPr/>
          <a:lstStyle/>
          <a:p>
            <a:r>
              <a:rPr lang="en-US" dirty="0"/>
              <a:t> Developed custom hardware, software</a:t>
            </a:r>
          </a:p>
          <a:p>
            <a:r>
              <a:rPr lang="en-US" dirty="0"/>
              <a:t> Expensive hardware </a:t>
            </a:r>
          </a:p>
          <a:p>
            <a:r>
              <a:rPr lang="en-US" dirty="0"/>
              <a:t> Low upfront cost on software</a:t>
            </a:r>
          </a:p>
          <a:p>
            <a:r>
              <a:rPr lang="en-US" dirty="0"/>
              <a:t> Limited or no support for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14136-9071-4918-8A6C-9F858FEF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57" y="1059727"/>
            <a:ext cx="3919679" cy="41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5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ED45-316A-49E1-A6C8-FD893828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537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Tractor operator simulator publications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852C-B41F-4AC6-9FB2-41C4D935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5934"/>
            <a:ext cx="10515599" cy="5208242"/>
          </a:xfrm>
        </p:spPr>
        <p:txBody>
          <a:bodyPr/>
          <a:lstStyle/>
          <a:p>
            <a:r>
              <a:rPr lang="en-US" dirty="0"/>
              <a:t> No further publications from these groups.</a:t>
            </a:r>
          </a:p>
          <a:p>
            <a:r>
              <a:rPr lang="en-US" dirty="0"/>
              <a:t> Team spoke to both the Gonzalez team and the </a:t>
            </a:r>
            <a:r>
              <a:rPr lang="en-US" dirty="0" err="1"/>
              <a:t>Lleras</a:t>
            </a:r>
            <a:r>
              <a:rPr lang="en-US" dirty="0"/>
              <a:t> team</a:t>
            </a:r>
          </a:p>
          <a:p>
            <a:pPr lvl="1"/>
            <a:r>
              <a:rPr lang="en-US" dirty="0"/>
              <a:t>MARTÍN GÓRRIZ, BERNARDO </a:t>
            </a:r>
          </a:p>
          <a:p>
            <a:pPr lvl="1"/>
            <a:r>
              <a:rPr lang="en-US" u="sng" dirty="0">
                <a:hlinkClick r:id="rId2"/>
              </a:rPr>
              <a:t>b.martin@upct.es</a:t>
            </a:r>
            <a:endParaRPr lang="en-US" dirty="0"/>
          </a:p>
          <a:p>
            <a:pPr marL="635000" lvl="1" indent="0">
              <a:buNone/>
            </a:pPr>
            <a:endParaRPr lang="en-US" dirty="0"/>
          </a:p>
          <a:p>
            <a:pPr lvl="1"/>
            <a:r>
              <a:rPr lang="en-US" dirty="0"/>
              <a:t>Brennan, Sean N </a:t>
            </a:r>
          </a:p>
          <a:p>
            <a:pPr lvl="1"/>
            <a:r>
              <a:rPr lang="en-US" u="sng" dirty="0">
                <a:hlinkClick r:id="rId3"/>
              </a:rPr>
              <a:t>snb10@psu.edu</a:t>
            </a:r>
            <a:endParaRPr lang="en-US" dirty="0"/>
          </a:p>
          <a:p>
            <a:pPr marL="609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6" y="274638"/>
            <a:ext cx="10831282" cy="639762"/>
          </a:xfrm>
        </p:spPr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quick story…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41319-AA57-4E55-9B96-F4915A91D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3" y="1028700"/>
            <a:ext cx="6790754" cy="45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1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A32-A1B6-429E-ABD6-B7DAF34C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596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Tractor Driving Simulators Requirements Document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57F1EB1-BD62-4605-A3B3-670629118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02047"/>
              </p:ext>
            </p:extLst>
          </p:nvPr>
        </p:nvGraphicFramePr>
        <p:xfrm>
          <a:off x="4362336" y="969964"/>
          <a:ext cx="3467327" cy="448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4663385" imgH="6035040" progId="AcroExch.Document.DC">
                  <p:embed/>
                </p:oleObj>
              </mc:Choice>
              <mc:Fallback>
                <p:oleObj name="Acrobat Document" r:id="rId3" imgW="4663385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336" y="969964"/>
                        <a:ext cx="3467327" cy="448699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31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7C3E-B418-4EEB-9B95-F7B6678A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289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Vendor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A8AD-CE5E-43C5-84BD-2A82A2B3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760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/>
              <a:t> 11 vendors initially identified</a:t>
            </a:r>
          </a:p>
          <a:p>
            <a:r>
              <a:rPr lang="en-US" dirty="0"/>
              <a:t> Phone/email interviews followed by detailed technical discussions</a:t>
            </a:r>
          </a:p>
          <a:p>
            <a:r>
              <a:rPr lang="en-US" dirty="0"/>
              <a:t> Discussions at the 2019 Driving Assessment Conference</a:t>
            </a:r>
          </a:p>
          <a:p>
            <a:r>
              <a:rPr lang="en-US" dirty="0"/>
              <a:t> 4 vendors not interested in pursuing further discussions</a:t>
            </a:r>
          </a:p>
          <a:p>
            <a:r>
              <a:rPr lang="en-US" dirty="0"/>
              <a:t> 4 vendors identified as “willing and (potentially) able”</a:t>
            </a:r>
          </a:p>
        </p:txBody>
      </p:sp>
    </p:spTree>
    <p:extLst>
      <p:ext uri="{BB962C8B-B14F-4D97-AF65-F5344CB8AC3E}">
        <p14:creationId xmlns:p14="http://schemas.microsoft.com/office/powerpoint/2010/main" val="299843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5765-2CB7-4C05-A24E-827F58F0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3" y="236538"/>
            <a:ext cx="8634413" cy="872363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Tractor Driving Simulator 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17EA-47E4-4CCA-BAD9-A1F0DE5E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684"/>
            <a:ext cx="9086088" cy="414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General:</a:t>
            </a:r>
          </a:p>
          <a:p>
            <a:r>
              <a:rPr lang="en-US" dirty="0"/>
              <a:t> Proven track record</a:t>
            </a:r>
          </a:p>
          <a:p>
            <a:r>
              <a:rPr lang="en-US" dirty="0"/>
              <a:t> Willingness to take on this project</a:t>
            </a:r>
          </a:p>
          <a:p>
            <a:r>
              <a:rPr lang="en-US" dirty="0"/>
              <a:t> Demonstrated understanding of the complexity / issues</a:t>
            </a:r>
          </a:p>
          <a:p>
            <a:r>
              <a:rPr lang="en-US" dirty="0"/>
              <a:t> Ability to partner with HW/SW vendor as necessary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Candidates:</a:t>
            </a:r>
          </a:p>
          <a:p>
            <a:r>
              <a:rPr lang="en-US" dirty="0"/>
              <a:t> 4 vendors selected for next round of discussions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5765-2CB7-4C05-A24E-827F58F0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57925" cy="756444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17EA-47E4-4CCA-BAD9-A1F0DE5E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77"/>
            <a:ext cx="10190018" cy="4144797"/>
          </a:xfrm>
        </p:spPr>
        <p:txBody>
          <a:bodyPr>
            <a:normAutofit/>
          </a:bodyPr>
          <a:lstStyle/>
          <a:p>
            <a:r>
              <a:rPr lang="en-US" dirty="0"/>
              <a:t>No current simulator exists that meet these requirements</a:t>
            </a:r>
          </a:p>
          <a:p>
            <a:r>
              <a:rPr lang="en-US" dirty="0"/>
              <a:t>Typical </a:t>
            </a:r>
            <a:r>
              <a:rPr lang="en-US" u="sng" dirty="0"/>
              <a:t>driving</a:t>
            </a:r>
            <a:r>
              <a:rPr lang="en-US" dirty="0"/>
              <a:t> simulator motion platforms have limited roll angle</a:t>
            </a:r>
          </a:p>
          <a:p>
            <a:r>
              <a:rPr lang="en-US" dirty="0"/>
              <a:t>Field of view requirements</a:t>
            </a:r>
          </a:p>
          <a:p>
            <a:r>
              <a:rPr lang="en-US" dirty="0"/>
              <a:t>VR (if used)</a:t>
            </a:r>
          </a:p>
          <a:p>
            <a:pPr lvl="1"/>
            <a:r>
              <a:rPr lang="en-US" dirty="0"/>
              <a:t>Registration with physical world (hands, controls, etc.)</a:t>
            </a:r>
          </a:p>
          <a:p>
            <a:pPr lvl="1"/>
            <a:r>
              <a:rPr lang="en-US" dirty="0"/>
              <a:t>Simulator sickness</a:t>
            </a:r>
          </a:p>
          <a:p>
            <a:r>
              <a:rPr lang="en-US" dirty="0"/>
              <a:t>Portability</a:t>
            </a:r>
          </a:p>
          <a:p>
            <a:r>
              <a:rPr lang="en-US" dirty="0"/>
              <a:t>Cost</a:t>
            </a:r>
          </a:p>
          <a:p>
            <a:pPr marL="1778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5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5765-2CB7-4C05-A24E-827F58F0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7925" cy="1325563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17EA-47E4-4CCA-BAD9-A1F0DE5E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715"/>
            <a:ext cx="9086088" cy="4144797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Tip some tractors!</a:t>
            </a:r>
          </a:p>
          <a:p>
            <a:pPr marL="457200" indent="-457200"/>
            <a:r>
              <a:rPr lang="en-US" dirty="0"/>
              <a:t>Get creative!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90417-5318-4BDD-B8C5-9ECF88365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19" y="347663"/>
            <a:ext cx="3004963" cy="2383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BC234-10E9-40C6-B081-B5CDFEFAB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44" y="2971800"/>
            <a:ext cx="466725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F2784-D12B-45A1-8F23-933F932B4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48" y="1718469"/>
            <a:ext cx="2052042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5765-2CB7-4C05-A24E-827F58F0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57925" cy="756444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17EA-47E4-4CCA-BAD9-A1F0DE5E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77"/>
            <a:ext cx="10190018" cy="4144797"/>
          </a:xfrm>
        </p:spPr>
        <p:txBody>
          <a:bodyPr>
            <a:normAutofit/>
          </a:bodyPr>
          <a:lstStyle/>
          <a:p>
            <a:r>
              <a:rPr lang="en-US" dirty="0"/>
              <a:t>  Mississippi Department of Transportation</a:t>
            </a:r>
          </a:p>
          <a:p>
            <a:pPr lvl="1"/>
            <a:r>
              <a:rPr lang="en-US" dirty="0"/>
              <a:t>  Cindy Smith</a:t>
            </a:r>
          </a:p>
          <a:p>
            <a:pPr lvl="1"/>
            <a:r>
              <a:rPr lang="en-US" dirty="0"/>
              <a:t>  Rhea Vincent</a:t>
            </a:r>
          </a:p>
          <a:p>
            <a:pPr lvl="1"/>
            <a:endParaRPr lang="en-US" dirty="0"/>
          </a:p>
          <a:p>
            <a:r>
              <a:rPr lang="en-US" dirty="0"/>
              <a:t> All the Women and Men who keep our highways maintained and beautiful</a:t>
            </a:r>
          </a:p>
          <a:p>
            <a:endParaRPr lang="en-US" dirty="0"/>
          </a:p>
          <a:p>
            <a:r>
              <a:rPr lang="en-US" dirty="0"/>
              <a:t>All the Women and Men who keep our bus systems running</a:t>
            </a:r>
          </a:p>
          <a:p>
            <a:pPr marL="1778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3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5765-2CB7-4C05-A24E-827F58F0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193926"/>
            <a:ext cx="4857925" cy="756444"/>
          </a:xfrm>
        </p:spPr>
        <p:txBody>
          <a:bodyPr/>
          <a:lstStyle/>
          <a:p>
            <a:pPr lvl="0" algn="ctr"/>
            <a:r>
              <a:rPr lang="en-US" sz="6600" b="0" dirty="0">
                <a:solidFill>
                  <a:srgbClr val="760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en-US" sz="6600" b="0" u="sng" dirty="0">
                <a:solidFill>
                  <a:srgbClr val="760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6600" b="0" dirty="0">
                <a:solidFill>
                  <a:srgbClr val="760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71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6" y="274638"/>
            <a:ext cx="10831282" cy="639762"/>
          </a:xfrm>
        </p:spPr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MSU-CAVS / MDOT Project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116" y="976544"/>
            <a:ext cx="10831282" cy="4574377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Task 1: Literature Review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Task 2: Review of Simulation Use (DOTs)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Task 3: Review of Simulation Use (Industry)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Task 4: MDOT requirements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Task 5: Vendor Discussions</a:t>
            </a:r>
          </a:p>
        </p:txBody>
      </p:sp>
    </p:spTree>
    <p:extLst>
      <p:ext uri="{BB962C8B-B14F-4D97-AF65-F5344CB8AC3E}">
        <p14:creationId xmlns:p14="http://schemas.microsoft.com/office/powerpoint/2010/main" val="41678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599" cy="583405"/>
          </a:xfrm>
        </p:spPr>
        <p:txBody>
          <a:bodyPr/>
          <a:lstStyle/>
          <a:p>
            <a:r>
              <a:rPr lang="en-US" sz="3600" b="0" dirty="0">
                <a:solidFill>
                  <a:srgbClr val="772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Literature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4330"/>
            <a:ext cx="8842131" cy="4351338"/>
          </a:xfrm>
        </p:spPr>
        <p:txBody>
          <a:bodyPr/>
          <a:lstStyle/>
          <a:p>
            <a:r>
              <a:rPr lang="en-US" dirty="0"/>
              <a:t>Over 30 papers reviewed</a:t>
            </a:r>
          </a:p>
          <a:p>
            <a:r>
              <a:rPr lang="en-US" dirty="0"/>
              <a:t> Information synthesized in a matrix of topic areas</a:t>
            </a:r>
          </a:p>
          <a:p>
            <a:pPr lvl="2"/>
            <a:r>
              <a:rPr lang="en-US" dirty="0"/>
              <a:t> Simulation fidelity, application areas, effectiveness in training, best practices, previously published reviews</a:t>
            </a:r>
          </a:p>
          <a:p>
            <a:r>
              <a:rPr lang="en-US" dirty="0"/>
              <a:t> Findings</a:t>
            </a:r>
          </a:p>
          <a:p>
            <a:pPr lvl="2"/>
            <a:r>
              <a:rPr lang="en-US" dirty="0"/>
              <a:t>Performance metrics increased in simulation</a:t>
            </a:r>
          </a:p>
          <a:p>
            <a:pPr lvl="2"/>
            <a:r>
              <a:rPr lang="en-US" dirty="0"/>
              <a:t>Difficult to assess real world impact</a:t>
            </a:r>
          </a:p>
          <a:p>
            <a:pPr marL="1041400" lvl="2" indent="0">
              <a:buNone/>
            </a:pPr>
            <a:endParaRPr lang="en-US" dirty="0"/>
          </a:p>
          <a:p>
            <a:r>
              <a:rPr lang="en-US" dirty="0"/>
              <a:t> Transit Cooperative Research Program Report 72: Simulators and Bus Safety: </a:t>
            </a:r>
            <a:r>
              <a:rPr lang="en-US" b="1" dirty="0"/>
              <a:t>Guidelines for Acquiring and Using Transit Bus Operator Driving Simulators. </a:t>
            </a:r>
            <a:r>
              <a:rPr lang="en-US" dirty="0"/>
              <a:t>(2001)</a:t>
            </a:r>
          </a:p>
          <a:p>
            <a:pPr marL="177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8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10A5-D73A-44EF-8250-94466B9B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007"/>
            <a:ext cx="10515599" cy="381000"/>
          </a:xfrm>
        </p:spPr>
        <p:txBody>
          <a:bodyPr/>
          <a:lstStyle/>
          <a:p>
            <a:r>
              <a:rPr lang="en-US" sz="3600" b="0" dirty="0">
                <a:solidFill>
                  <a:srgbClr val="772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Transit: 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19F5-6D54-40AB-B9C8-01FF9D37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79231"/>
            <a:ext cx="11427069" cy="5297732"/>
          </a:xfrm>
        </p:spPr>
        <p:txBody>
          <a:bodyPr/>
          <a:lstStyle/>
          <a:p>
            <a:r>
              <a:rPr lang="en-US" sz="1800" dirty="0"/>
              <a:t> </a:t>
            </a:r>
            <a:r>
              <a:rPr lang="en-US" sz="2400" dirty="0"/>
              <a:t>Some evidence for effectiveness</a:t>
            </a:r>
          </a:p>
          <a:p>
            <a:pPr lvl="1"/>
            <a:r>
              <a:rPr lang="en-US" dirty="0"/>
              <a:t> Reported effects</a:t>
            </a:r>
          </a:p>
          <a:p>
            <a:pPr lvl="2"/>
            <a:r>
              <a:rPr lang="en-US" sz="2400" dirty="0"/>
              <a:t> Operational costs &lt;10% of training with real buses</a:t>
            </a:r>
          </a:p>
          <a:p>
            <a:pPr lvl="2"/>
            <a:r>
              <a:rPr lang="en-US" sz="2400" dirty="0"/>
              <a:t> Reduced length of training (by 2-5 days)</a:t>
            </a:r>
          </a:p>
          <a:p>
            <a:pPr lvl="2"/>
            <a:r>
              <a:rPr lang="en-US" sz="2400" dirty="0"/>
              <a:t> Potential revenue in providing training to other agencies</a:t>
            </a:r>
          </a:p>
          <a:p>
            <a:pPr lvl="2"/>
            <a:r>
              <a:rPr lang="en-US" sz="2400" dirty="0"/>
              <a:t> 10-60% reduction in collisions</a:t>
            </a:r>
          </a:p>
          <a:p>
            <a:pPr lvl="2"/>
            <a:r>
              <a:rPr lang="en-US" sz="2400" dirty="0"/>
              <a:t> 30-50% reduction in dropouts, course failures during training</a:t>
            </a:r>
          </a:p>
          <a:p>
            <a:pPr lvl="1"/>
            <a:r>
              <a:rPr lang="en-US" dirty="0"/>
              <a:t> Increases engagement</a:t>
            </a:r>
          </a:p>
          <a:p>
            <a:pPr lvl="1"/>
            <a:r>
              <a:rPr lang="en-US" dirty="0"/>
              <a:t> No evidence of negative effect</a:t>
            </a:r>
          </a:p>
          <a:p>
            <a:pPr lvl="1"/>
            <a:r>
              <a:rPr lang="en-US" dirty="0"/>
              <a:t> Mixed/limited evidence on transfer from simulation to real world</a:t>
            </a:r>
          </a:p>
          <a:p>
            <a:pPr lvl="1"/>
            <a:r>
              <a:rPr lang="en-US" dirty="0"/>
              <a:t> Useful for teaching ‘fundamentals of bus operation’</a:t>
            </a:r>
          </a:p>
          <a:p>
            <a:pPr marL="1778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3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A907-E34D-4280-B672-69739BF9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857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Tasks 2 &amp; 3: Review of Simulation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5C9DF-28C9-4D34-91D7-A9849ACB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17685"/>
            <a:ext cx="10515599" cy="5359278"/>
          </a:xfrm>
        </p:spPr>
        <p:txBody>
          <a:bodyPr/>
          <a:lstStyle/>
          <a:p>
            <a:r>
              <a:rPr lang="en-US" sz="2400" dirty="0"/>
              <a:t>State DOTs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Email solicitation followed with phone and email interviews</a:t>
            </a:r>
          </a:p>
          <a:p>
            <a:pPr lvl="1"/>
            <a:r>
              <a:rPr lang="en-US" sz="2000" dirty="0"/>
              <a:t> 13 total completed surveys (additional contacts did not result in usable survey information)</a:t>
            </a:r>
          </a:p>
          <a:p>
            <a:pPr lvl="1"/>
            <a:r>
              <a:rPr lang="en-US" sz="2000" dirty="0"/>
              <a:t>  Simulators:</a:t>
            </a:r>
          </a:p>
          <a:p>
            <a:pPr lvl="2"/>
            <a:r>
              <a:rPr lang="en-US" dirty="0"/>
              <a:t>Mostly snow plow</a:t>
            </a:r>
          </a:p>
          <a:p>
            <a:pPr lvl="2"/>
            <a:r>
              <a:rPr lang="en-US" dirty="0"/>
              <a:t>Several transit / bus </a:t>
            </a:r>
          </a:p>
          <a:p>
            <a:pPr lvl="2"/>
            <a:r>
              <a:rPr lang="en-US" dirty="0"/>
              <a:t>Some heavy equipment (front-end loader, grader)</a:t>
            </a:r>
          </a:p>
          <a:p>
            <a:pPr lvl="2"/>
            <a:r>
              <a:rPr lang="en-US" dirty="0"/>
              <a:t>Two reported no simulator use</a:t>
            </a:r>
          </a:p>
          <a:p>
            <a:pPr lvl="2"/>
            <a:r>
              <a:rPr lang="en-US" dirty="0"/>
              <a:t>Some actively use simulators for training</a:t>
            </a:r>
          </a:p>
          <a:p>
            <a:pPr lvl="2"/>
            <a:r>
              <a:rPr lang="en-US" dirty="0"/>
              <a:t>Some use simulators once per year</a:t>
            </a:r>
          </a:p>
          <a:p>
            <a:pPr lvl="2"/>
            <a:r>
              <a:rPr lang="en-US" dirty="0"/>
              <a:t>Some have simulators, but do not use them (old, out of date)</a:t>
            </a:r>
            <a:endParaRPr lang="en-US" sz="2400" dirty="0"/>
          </a:p>
          <a:p>
            <a:r>
              <a:rPr lang="en-US" sz="2400" dirty="0"/>
              <a:t> Industry 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Limited contacts</a:t>
            </a:r>
          </a:p>
          <a:p>
            <a:pPr lvl="1"/>
            <a:r>
              <a:rPr lang="en-US" sz="2000" dirty="0"/>
              <a:t> Vendors offered testimonials, potential 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7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6739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Task 4: MDOT Requirements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599" cy="4351338"/>
          </a:xfrm>
        </p:spPr>
        <p:txBody>
          <a:bodyPr/>
          <a:lstStyle/>
          <a:p>
            <a:r>
              <a:rPr lang="en-US" dirty="0"/>
              <a:t>Initial meeting to discuss literature review, initial DOT and industry discussion</a:t>
            </a:r>
          </a:p>
          <a:p>
            <a:r>
              <a:rPr lang="en-US" dirty="0"/>
              <a:t>Meetings and interview to discuss requirements</a:t>
            </a:r>
          </a:p>
          <a:p>
            <a:pPr lvl="1"/>
            <a:r>
              <a:rPr lang="en-US" dirty="0"/>
              <a:t>Discuss specific needs for maintenance and transit operations</a:t>
            </a:r>
          </a:p>
          <a:p>
            <a:pPr lvl="1"/>
            <a:r>
              <a:rPr lang="en-US" dirty="0"/>
              <a:t>Interviews with:</a:t>
            </a:r>
          </a:p>
          <a:p>
            <a:pPr lvl="2"/>
            <a:r>
              <a:rPr lang="en-US" dirty="0"/>
              <a:t>Maintenance managers</a:t>
            </a:r>
          </a:p>
          <a:p>
            <a:pPr lvl="2"/>
            <a:r>
              <a:rPr lang="en-US" dirty="0"/>
              <a:t>Transit managers</a:t>
            </a:r>
          </a:p>
          <a:p>
            <a:pPr lvl="2"/>
            <a:r>
              <a:rPr lang="en-US" dirty="0"/>
              <a:t>Safety</a:t>
            </a:r>
          </a:p>
          <a:p>
            <a:pPr lvl="2"/>
            <a:r>
              <a:rPr lang="en-US" dirty="0"/>
              <a:t>Research</a:t>
            </a:r>
          </a:p>
          <a:p>
            <a:pPr marL="1778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2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A32-A1B6-429E-ABD6-B7DAF34C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596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Driving Simulator Requirements Documents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F05415-E9F3-45DD-9E7F-D33E3872E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81892"/>
              </p:ext>
            </p:extLst>
          </p:nvPr>
        </p:nvGraphicFramePr>
        <p:xfrm>
          <a:off x="1505742" y="1173626"/>
          <a:ext cx="3279775" cy="424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4663385" imgH="6035040" progId="AcroExch.Document.DC">
                  <p:embed/>
                </p:oleObj>
              </mc:Choice>
              <mc:Fallback>
                <p:oleObj name="Acrobat Document" r:id="rId3" imgW="4663385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5742" y="1173626"/>
                        <a:ext cx="3279775" cy="424428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A2CF818-63AF-49A4-A6A3-EDD35F23D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25439"/>
              </p:ext>
            </p:extLst>
          </p:nvPr>
        </p:nvGraphicFramePr>
        <p:xfrm>
          <a:off x="6605473" y="1052272"/>
          <a:ext cx="3467327" cy="448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5" imgW="4663385" imgH="6035040" progId="AcroExch.Document.DC">
                  <p:embed/>
                </p:oleObj>
              </mc:Choice>
              <mc:Fallback>
                <p:oleObj name="Acrobat Document" r:id="rId5" imgW="4663385" imgH="603504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57F1EB1-BD62-4605-A3B3-670629118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5473" y="1052272"/>
                        <a:ext cx="3467327" cy="448699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26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1CA3-4CFE-457E-B697-2B0A7EC8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079"/>
            <a:ext cx="10515599" cy="381000"/>
          </a:xfrm>
        </p:spPr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Task 5: Vendors discussions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D38EF-CC6B-4341-A41F-286D8C636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141"/>
            <a:ext cx="10515599" cy="5316884"/>
          </a:xfrm>
        </p:spPr>
        <p:txBody>
          <a:bodyPr/>
          <a:lstStyle/>
          <a:p>
            <a:r>
              <a:rPr lang="en-US" dirty="0"/>
              <a:t> Sorted into two types: </a:t>
            </a:r>
          </a:p>
          <a:p>
            <a:pPr lvl="1"/>
            <a:r>
              <a:rPr lang="en-US" dirty="0"/>
              <a:t> Transit</a:t>
            </a:r>
          </a:p>
          <a:p>
            <a:pPr lvl="1"/>
            <a:r>
              <a:rPr lang="en-US" dirty="0"/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val="32131478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5E091A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14607</TotalTime>
  <Words>1018</Words>
  <Application>Microsoft Office PowerPoint</Application>
  <PresentationFormat>Widescreen</PresentationFormat>
  <Paragraphs>162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Palatino Linotype</vt:lpstr>
      <vt:lpstr>Tahoma</vt:lpstr>
      <vt:lpstr>Theme1</vt:lpstr>
      <vt:lpstr>Acrobat Document</vt:lpstr>
      <vt:lpstr>Exploring Simulator Options for MDOT Maintenance and Transit Operator Training  MSU CAVS:  Daniel Carruth, John McGinley MDOT:  Cindy Smith, Rhea Vincent</vt:lpstr>
      <vt:lpstr>A quick story…</vt:lpstr>
      <vt:lpstr>MSU-CAVS / MDOT Project Objectives</vt:lpstr>
      <vt:lpstr>Task 1: Literature Review</vt:lpstr>
      <vt:lpstr>Transit: Literature Review</vt:lpstr>
      <vt:lpstr>Tasks 2 &amp; 3: Review of Simulation Use</vt:lpstr>
      <vt:lpstr>Task 4: MDOT Requirements </vt:lpstr>
      <vt:lpstr>Driving Simulator Requirements Documents</vt:lpstr>
      <vt:lpstr>Task 5: Vendors discussions</vt:lpstr>
      <vt:lpstr>Transit Driving Simulators</vt:lpstr>
      <vt:lpstr>Transit Driving Simulator Recommendation</vt:lpstr>
      <vt:lpstr>Literature Review: Maintenance Operator Simulation</vt:lpstr>
      <vt:lpstr>Gonzalez, et al, 2017 – Tractor Driving Simulator</vt:lpstr>
      <vt:lpstr>Gonzalez Simulator</vt:lpstr>
      <vt:lpstr>Gonzalez Simulator</vt:lpstr>
      <vt:lpstr>Lleras, et al, 2016 – Open source tractor driving simulator</vt:lpstr>
      <vt:lpstr>Lleras simulator</vt:lpstr>
      <vt:lpstr>Lleras simulator</vt:lpstr>
      <vt:lpstr>Tractor operator simulator publications</vt:lpstr>
      <vt:lpstr>Tractor Driving Simulators Requirements Document</vt:lpstr>
      <vt:lpstr>Vendor Discussions</vt:lpstr>
      <vt:lpstr>Tractor Driving Simulator Recommendation </vt:lpstr>
      <vt:lpstr>Challenges </vt:lpstr>
      <vt:lpstr>Next? </vt:lpstr>
      <vt:lpstr>Thanks to: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Mobility Experimental Testing at Various Autonomy Levels Third Meeting July 13, 2017 Contract No.: W56HZV-17-C-0095 (TO-01)</dc:title>
  <dc:creator>randy</dc:creator>
  <cp:lastModifiedBy>McGinley, John</cp:lastModifiedBy>
  <cp:revision>163</cp:revision>
  <dcterms:modified xsi:type="dcterms:W3CDTF">2019-08-12T19:34:22Z</dcterms:modified>
</cp:coreProperties>
</file>